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8D7B8-614E-B844-BC49-66B882C7BA68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69349-D146-B74B-97E1-9C37B0116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8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6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124. </a:t>
            </a:r>
            <a:r>
              <a:rPr lang="en-US" sz="1200" b="1" i="1" dirty="0" err="1" smtClean="0">
                <a:solidFill>
                  <a:srgbClr val="FFFFFF"/>
                </a:solidFill>
              </a:rPr>
              <a:t>Apium</a:t>
            </a:r>
            <a:r>
              <a:rPr lang="en-US" sz="1200" b="1" i="1" dirty="0" smtClean="0">
                <a:solidFill>
                  <a:srgbClr val="FFFFFF"/>
                </a:solidFill>
              </a:rPr>
              <a:t> </a:t>
            </a:r>
            <a:r>
              <a:rPr lang="en-US" sz="1200" b="1" i="1" dirty="0" err="1" smtClean="0">
                <a:solidFill>
                  <a:srgbClr val="FFFFFF"/>
                </a:solidFill>
              </a:rPr>
              <a:t>graeolens</a:t>
            </a:r>
            <a:r>
              <a:rPr lang="en-US" sz="1200" b="1" dirty="0" smtClean="0">
                <a:solidFill>
                  <a:srgbClr val="FFFFFF"/>
                </a:solidFill>
              </a:rPr>
              <a:t> L. </a:t>
            </a:r>
          </a:p>
          <a:p>
            <a:r>
              <a:rPr lang="en-US" dirty="0" smtClean="0"/>
              <a:t>Celery.</a:t>
            </a:r>
            <a:r>
              <a:rPr lang="en-US" baseline="0" dirty="0" smtClean="0"/>
              <a:t>  Petiole epidermis with </a:t>
            </a:r>
            <a:r>
              <a:rPr lang="en-US" baseline="0" dirty="0" err="1" smtClean="0"/>
              <a:t>stomates</a:t>
            </a:r>
            <a:r>
              <a:rPr lang="en-US" baseline="0" dirty="0" smtClean="0"/>
              <a:t> (arrows), 10X.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3BAA2-F57E-8A42-B857-AAEB0159AC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37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125. Celery.</a:t>
            </a:r>
            <a:r>
              <a:rPr lang="en-US" baseline="0" dirty="0" smtClean="0"/>
              <a:t>  P</a:t>
            </a:r>
            <a:r>
              <a:rPr lang="en-US" dirty="0" smtClean="0"/>
              <a:t>etiole epidermis</a:t>
            </a:r>
            <a:r>
              <a:rPr lang="en-US" baseline="0" dirty="0" smtClean="0"/>
              <a:t> with one </a:t>
            </a:r>
            <a:r>
              <a:rPr lang="en-US" baseline="0" dirty="0" err="1" smtClean="0"/>
              <a:t>stomate</a:t>
            </a:r>
            <a:r>
              <a:rPr lang="en-US" baseline="0" dirty="0" smtClean="0"/>
              <a:t> (arrow), 25X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3BAA2-F57E-8A42-B857-AAEB0159AC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33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126. Celery.</a:t>
            </a:r>
            <a:r>
              <a:rPr lang="en-US" baseline="0" dirty="0" smtClean="0"/>
              <a:t>  P</a:t>
            </a:r>
            <a:r>
              <a:rPr lang="en-US" dirty="0" smtClean="0"/>
              <a:t>etiole epidermis with </a:t>
            </a:r>
            <a:r>
              <a:rPr lang="en-US" dirty="0" err="1" smtClean="0"/>
              <a:t>stomate</a:t>
            </a:r>
            <a:r>
              <a:rPr lang="en-US" dirty="0" smtClean="0"/>
              <a:t> </a:t>
            </a:r>
            <a:r>
              <a:rPr lang="en-US" baseline="0" dirty="0" smtClean="0"/>
              <a:t>showing chloroplasts (arrows) in guard cells, </a:t>
            </a:r>
            <a:r>
              <a:rPr lang="en-US" dirty="0" smtClean="0"/>
              <a:t>40X.  Note absence of chloroplasts in other epidermal</a:t>
            </a:r>
            <a:r>
              <a:rPr lang="en-US" baseline="0" dirty="0" smtClean="0"/>
              <a:t> cells.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3BAA2-F57E-8A42-B857-AAEB0159AC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63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127. Celery.</a:t>
            </a:r>
            <a:r>
              <a:rPr lang="en-US" baseline="0" dirty="0" smtClean="0"/>
              <a:t>  Petiole vascular tissue (vessels), stained with </a:t>
            </a:r>
            <a:r>
              <a:rPr lang="en-US" baseline="0" dirty="0" err="1" smtClean="0"/>
              <a:t>safranin</a:t>
            </a:r>
            <a:r>
              <a:rPr lang="en-US" baseline="0" dirty="0" smtClean="0"/>
              <a:t>, 25X.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3BAA2-F57E-8A42-B857-AAEB0159AC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95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60D2-EDFF-834C-AB94-5504E38028B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56BF-532A-474C-B775-238705CF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1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60D2-EDFF-834C-AB94-5504E38028B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56BF-532A-474C-B775-238705CF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9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60D2-EDFF-834C-AB94-5504E38028B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56BF-532A-474C-B775-238705CF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60D2-EDFF-834C-AB94-5504E38028B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56BF-532A-474C-B775-238705CF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3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60D2-EDFF-834C-AB94-5504E38028B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56BF-532A-474C-B775-238705CF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3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60D2-EDFF-834C-AB94-5504E38028BF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56BF-532A-474C-B775-238705CF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60D2-EDFF-834C-AB94-5504E38028BF}" type="datetimeFigureOut">
              <a:rPr lang="en-US" smtClean="0"/>
              <a:t>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56BF-532A-474C-B775-238705CF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9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60D2-EDFF-834C-AB94-5504E38028BF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56BF-532A-474C-B775-238705CF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7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60D2-EDFF-834C-AB94-5504E38028BF}" type="datetimeFigureOut">
              <a:rPr lang="en-US" smtClean="0"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56BF-532A-474C-B775-238705CF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2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60D2-EDFF-834C-AB94-5504E38028BF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56BF-532A-474C-B775-238705CF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7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60D2-EDFF-834C-AB94-5504E38028BF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56BF-532A-474C-B775-238705CF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4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360D2-EDFF-834C-AB94-5504E38028B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C56BF-532A-474C-B775-238705CF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0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143" y="290286"/>
            <a:ext cx="83457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Photomicrographs of Plant foods  </a:t>
            </a:r>
          </a:p>
          <a:p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en-US" sz="4000" b="1" dirty="0" smtClean="0">
                <a:solidFill>
                  <a:srgbClr val="FFFF00"/>
                </a:solidFill>
              </a:rPr>
              <a:t>	</a:t>
            </a:r>
            <a:r>
              <a:rPr lang="en-US" sz="4000" b="1" dirty="0" smtClean="0">
                <a:solidFill>
                  <a:srgbClr val="FFFF00"/>
                </a:solidFill>
              </a:rPr>
              <a:t>Celery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7200" y="3723269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Permission to reproduce original photomicrographs used to make this  collection may be obtained from </a:t>
            </a:r>
          </a:p>
          <a:p>
            <a:r>
              <a:rPr lang="en-US" b="1" dirty="0">
                <a:solidFill>
                  <a:srgbClr val="FFFF00"/>
                </a:solidFill>
              </a:rPr>
              <a:t> 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Dr. David O. Norris at</a:t>
            </a:r>
          </a:p>
          <a:p>
            <a:r>
              <a:rPr lang="en-US" b="1" i="1" dirty="0">
                <a:solidFill>
                  <a:srgbClr val="FFFF00"/>
                </a:solidFill>
              </a:rPr>
              <a:t>   </a:t>
            </a:r>
            <a:r>
              <a:rPr lang="en-US" b="1" i="1" dirty="0" err="1">
                <a:solidFill>
                  <a:srgbClr val="FFFF00"/>
                </a:solidFill>
              </a:rPr>
              <a:t>david.norris@colorado.edu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229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lery petiole epidermis 10X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3487598" y="960638"/>
            <a:ext cx="307845" cy="731263"/>
          </a:xfrm>
          <a:prstGeom prst="line">
            <a:avLst/>
          </a:prstGeom>
          <a:ln w="7620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6913779" y="1157111"/>
            <a:ext cx="409888" cy="858089"/>
          </a:xfrm>
          <a:prstGeom prst="line">
            <a:avLst/>
          </a:prstGeom>
          <a:ln w="76200" cmpd="sng">
            <a:solidFill>
              <a:srgbClr val="00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3036043" y="3910169"/>
            <a:ext cx="307845" cy="731263"/>
          </a:xfrm>
          <a:prstGeom prst="line">
            <a:avLst/>
          </a:prstGeom>
          <a:ln w="7620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89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lery petiole epidermis stomate 25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7253251" y="1936377"/>
            <a:ext cx="532419" cy="552534"/>
          </a:xfrm>
          <a:prstGeom prst="line">
            <a:avLst/>
          </a:prstGeom>
          <a:ln w="101600" cmpd="sng">
            <a:solidFill>
              <a:srgbClr val="FFFF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59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lery petiole epidermis stomate 40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364111" y="2908280"/>
            <a:ext cx="580711" cy="731263"/>
          </a:xfrm>
          <a:prstGeom prst="line">
            <a:avLst/>
          </a:prstGeom>
          <a:ln w="76200" cmpd="sng">
            <a:solidFill>
              <a:schemeClr val="bg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8113220" y="2665569"/>
            <a:ext cx="307845" cy="731263"/>
          </a:xfrm>
          <a:prstGeom prst="line">
            <a:avLst/>
          </a:prstGeom>
          <a:ln w="76200" cmpd="sng">
            <a:solidFill>
              <a:schemeClr val="bg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40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lery Vas 25X-a JJ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76"/>
            <a:ext cx="9144000" cy="683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88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Macintosh PowerPoint</Application>
  <PresentationFormat>On-screen Show (4:3)</PresentationFormat>
  <Paragraphs>17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O. Norris</dc:creator>
  <cp:lastModifiedBy>David O. Norris</cp:lastModifiedBy>
  <cp:revision>1</cp:revision>
  <dcterms:created xsi:type="dcterms:W3CDTF">2016-02-05T19:17:33Z</dcterms:created>
  <dcterms:modified xsi:type="dcterms:W3CDTF">2016-02-05T19:18:09Z</dcterms:modified>
</cp:coreProperties>
</file>